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3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2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4B1F-9D32-4020-95DA-D3AA5C4F8C9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3A68-4521-4D24-92F1-FCE87D2AC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933F1A-9AED-4251-B021-41ABCCE7C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2" r="58992" b="45103"/>
          <a:stretch/>
        </p:blipFill>
        <p:spPr>
          <a:xfrm>
            <a:off x="0" y="4697714"/>
            <a:ext cx="3042458" cy="2166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45ED0-58EA-4A3C-A670-39D702DEE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97" y="6274429"/>
            <a:ext cx="7545937" cy="58952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57" y="1635618"/>
            <a:ext cx="6377955" cy="3062096"/>
          </a:xfrm>
        </p:spPr>
      </p:pic>
    </p:spTree>
    <p:extLst>
      <p:ext uri="{BB962C8B-B14F-4D97-AF65-F5344CB8AC3E}">
        <p14:creationId xmlns:p14="http://schemas.microsoft.com/office/powerpoint/2010/main" val="244859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16968"/>
            <a:ext cx="3886200" cy="38421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Current Initiatives</a:t>
            </a:r>
          </a:p>
          <a:p>
            <a:pPr lvl="1"/>
            <a:r>
              <a:rPr lang="en-US" dirty="0"/>
              <a:t>Proactively Engages Military pre/post-AD</a:t>
            </a:r>
          </a:p>
          <a:p>
            <a:pPr lvl="2"/>
            <a:r>
              <a:rPr lang="en-US" dirty="0"/>
              <a:t>Community Building among Veterans &amp; VSO’s</a:t>
            </a:r>
          </a:p>
          <a:p>
            <a:pPr lvl="1"/>
            <a:r>
              <a:rPr lang="en-US" dirty="0"/>
              <a:t>2019 Legislative Ask</a:t>
            </a:r>
          </a:p>
          <a:p>
            <a:pPr lvl="1"/>
            <a:r>
              <a:rPr lang="en-US" dirty="0"/>
              <a:t>Statewide VTC Committee</a:t>
            </a:r>
          </a:p>
          <a:p>
            <a:pPr lvl="1"/>
            <a:r>
              <a:rPr lang="en-US" dirty="0"/>
              <a:t>Registering Veterans</a:t>
            </a:r>
          </a:p>
          <a:p>
            <a:pPr lvl="1"/>
            <a:r>
              <a:rPr lang="en-US" dirty="0"/>
              <a:t>Telehealth</a:t>
            </a:r>
          </a:p>
          <a:p>
            <a:pPr lvl="2"/>
            <a:r>
              <a:rPr lang="en-US" dirty="0"/>
              <a:t>Reduced Medical Visits by 80%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35" y="2416969"/>
            <a:ext cx="3855330" cy="3263504"/>
          </a:xfrm>
        </p:spPr>
      </p:pic>
    </p:spTree>
    <p:extLst>
      <p:ext uri="{BB962C8B-B14F-4D97-AF65-F5344CB8AC3E}">
        <p14:creationId xmlns:p14="http://schemas.microsoft.com/office/powerpoint/2010/main" val="87913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81" y="2234597"/>
            <a:ext cx="38862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Veterans Memorial</a:t>
            </a:r>
          </a:p>
          <a:p>
            <a:pPr lvl="1"/>
            <a:r>
              <a:rPr lang="en-US" dirty="0"/>
              <a:t>Educational Videos for Assisted Living Facilities</a:t>
            </a:r>
          </a:p>
          <a:p>
            <a:pPr lvl="1"/>
            <a:r>
              <a:rPr lang="en-US" dirty="0"/>
              <a:t>Florida HR Conference</a:t>
            </a:r>
          </a:p>
          <a:p>
            <a:pPr lvl="1"/>
            <a:r>
              <a:rPr lang="en-US" dirty="0"/>
              <a:t>Sponsors</a:t>
            </a:r>
          </a:p>
          <a:p>
            <a:pPr lvl="1"/>
            <a:r>
              <a:rPr lang="en-US" dirty="0"/>
              <a:t>Grant Watch</a:t>
            </a:r>
          </a:p>
          <a:p>
            <a:pPr lvl="1"/>
            <a:r>
              <a:rPr lang="en-US" dirty="0"/>
              <a:t>Donation</a:t>
            </a:r>
          </a:p>
          <a:p>
            <a:pPr lvl="1"/>
            <a:r>
              <a:rPr lang="en-US" dirty="0"/>
              <a:t>Social Media Presence</a:t>
            </a:r>
          </a:p>
          <a:p>
            <a:pPr lvl="1"/>
            <a:r>
              <a:rPr lang="en-US" dirty="0"/>
              <a:t>VA Work-Study and AARP Hires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4" y="574018"/>
            <a:ext cx="7543800" cy="127578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99" y="2226469"/>
            <a:ext cx="1958102" cy="3263504"/>
          </a:xfrm>
        </p:spPr>
      </p:pic>
    </p:spTree>
    <p:extLst>
      <p:ext uri="{BB962C8B-B14F-4D97-AF65-F5344CB8AC3E}">
        <p14:creationId xmlns:p14="http://schemas.microsoft.com/office/powerpoint/2010/main" val="320722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9344"/>
            <a:ext cx="7886700" cy="32635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The Capitol – Suite 2107</a:t>
            </a:r>
          </a:p>
          <a:p>
            <a:pPr marL="0" indent="0" algn="ctr">
              <a:buNone/>
            </a:pPr>
            <a:r>
              <a:rPr lang="en-US" b="1" dirty="0"/>
              <a:t>400 South Monroe Street</a:t>
            </a:r>
          </a:p>
          <a:p>
            <a:pPr marL="0" indent="0" algn="ctr">
              <a:buNone/>
            </a:pPr>
            <a:r>
              <a:rPr lang="en-US" b="1" dirty="0"/>
              <a:t>Tallahassee, Florida 32399-0001</a:t>
            </a:r>
          </a:p>
          <a:p>
            <a:pPr marL="0" indent="0" algn="ctr">
              <a:buNone/>
            </a:pPr>
            <a:r>
              <a:rPr lang="en-US" b="1" dirty="0"/>
              <a:t>(850) 488-4181</a:t>
            </a:r>
          </a:p>
          <a:p>
            <a:pPr marL="0" indent="0" algn="ctr">
              <a:buNone/>
            </a:pPr>
            <a:r>
              <a:rPr lang="en-US" dirty="0"/>
              <a:t>FVF@fdva.state.fl.us</a:t>
            </a:r>
          </a:p>
          <a:p>
            <a:pPr marL="0" indent="0" algn="ctr">
              <a:buNone/>
            </a:pPr>
            <a:r>
              <a:rPr lang="en-US" dirty="0"/>
              <a:t>www.floridaveteransfoundation.org</a:t>
            </a:r>
          </a:p>
          <a:p>
            <a:pPr marL="0" indent="0" algn="ctr">
              <a:buNone/>
            </a:pPr>
            <a:r>
              <a:rPr lang="en-US" dirty="0"/>
              <a:t>www.facebook.com/floridaveteransfoundation</a:t>
            </a:r>
          </a:p>
          <a:p>
            <a:pPr marL="0" indent="0" algn="ctr">
              <a:buNone/>
            </a:pPr>
            <a:r>
              <a:rPr lang="en-US" dirty="0"/>
              <a:t>www.twitter.com/HELPFLVETS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3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7995CE-0247-41E7-89E2-7C854E15F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70324"/>
            <a:ext cx="6858000" cy="393047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Who We Are</a:t>
            </a:r>
          </a:p>
          <a:p>
            <a:pPr lvl="1"/>
            <a:r>
              <a:rPr lang="en-US" dirty="0"/>
              <a:t>Information, Advocacy, Education, Healthcare</a:t>
            </a:r>
          </a:p>
          <a:p>
            <a:r>
              <a:rPr lang="en-US" b="1" dirty="0"/>
              <a:t>What We Offer</a:t>
            </a:r>
          </a:p>
          <a:p>
            <a:pPr lvl="1"/>
            <a:r>
              <a:rPr lang="en-US" dirty="0"/>
              <a:t>County Veteran Service Offices</a:t>
            </a:r>
          </a:p>
          <a:p>
            <a:pPr lvl="1"/>
            <a:r>
              <a:rPr lang="en-US" dirty="0"/>
              <a:t>State Veterans’ Homes Program</a:t>
            </a:r>
          </a:p>
          <a:p>
            <a:pPr lvl="1"/>
            <a:r>
              <a:rPr lang="en-US" dirty="0"/>
              <a:t>Free Benefits &amp; Disability Claims Counseling</a:t>
            </a:r>
          </a:p>
          <a:p>
            <a:pPr lvl="1"/>
            <a:r>
              <a:rPr lang="en-US" dirty="0"/>
              <a:t>State Women Veterans’ Coordinator</a:t>
            </a:r>
          </a:p>
          <a:p>
            <a:pPr lvl="1"/>
            <a:r>
              <a:rPr lang="en-US" dirty="0"/>
              <a:t>Florida Veterans’ Benefits Guide</a:t>
            </a:r>
          </a:p>
          <a:p>
            <a:r>
              <a:rPr lang="en-US" b="1" dirty="0"/>
              <a:t>Where to Find Us:</a:t>
            </a:r>
          </a:p>
          <a:p>
            <a:pPr lvl="1"/>
            <a:r>
              <a:rPr lang="en-US" dirty="0"/>
              <a:t>Website: www.FloridaVets.org</a:t>
            </a:r>
          </a:p>
          <a:p>
            <a:pPr lvl="1"/>
            <a:r>
              <a:rPr lang="en-US" dirty="0"/>
              <a:t>Facebook: www.facebook.com/floridaveterans</a:t>
            </a:r>
          </a:p>
          <a:p>
            <a:pPr lvl="1"/>
            <a:r>
              <a:rPr lang="en-US" dirty="0"/>
              <a:t>LinkedIn: www.linkedin.com/company/fdva</a:t>
            </a:r>
          </a:p>
          <a:p>
            <a:pPr lvl="1"/>
            <a:r>
              <a:rPr lang="en-US" dirty="0"/>
              <a:t>FDVA Mobile App</a:t>
            </a:r>
          </a:p>
          <a:p>
            <a:r>
              <a:rPr lang="en-US" b="1" dirty="0"/>
              <a:t>Supporting Organizations:</a:t>
            </a:r>
          </a:p>
          <a:p>
            <a:pPr lvl="1"/>
            <a:r>
              <a:rPr lang="en-US" dirty="0"/>
              <a:t>Veterans Florida (Florida Is for Veterans, Inc.)</a:t>
            </a:r>
          </a:p>
          <a:p>
            <a:pPr lvl="1"/>
            <a:r>
              <a:rPr lang="en-US" dirty="0"/>
              <a:t>Florida Veterans Foundation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33F1A-9AED-4251-B021-41ABCCE7C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2" r="58992" b="45103"/>
          <a:stretch/>
        </p:blipFill>
        <p:spPr>
          <a:xfrm>
            <a:off x="0" y="4697714"/>
            <a:ext cx="3042458" cy="2166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45ED0-58EA-4A3C-A670-39D702DEE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97" y="6274429"/>
            <a:ext cx="7545937" cy="589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02" y="420994"/>
            <a:ext cx="6121400" cy="20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8393"/>
            <a:ext cx="3886200" cy="370331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Our Values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Openness and Transparency</a:t>
            </a:r>
          </a:p>
          <a:p>
            <a:pPr lvl="1"/>
            <a:r>
              <a:rPr lang="en-US" dirty="0"/>
              <a:t>Resource Optimization</a:t>
            </a:r>
          </a:p>
          <a:p>
            <a:pPr lvl="1"/>
            <a:r>
              <a:rPr lang="en-US" dirty="0"/>
              <a:t>Organizational Efficiency</a:t>
            </a:r>
          </a:p>
          <a:p>
            <a:pPr lvl="1"/>
            <a:r>
              <a:rPr lang="en-US" dirty="0"/>
              <a:t>Effective Leadership</a:t>
            </a:r>
          </a:p>
          <a:p>
            <a:pPr lvl="1"/>
            <a:r>
              <a:rPr lang="en-US" dirty="0"/>
              <a:t>Responsible Financial Stewardship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7507"/>
            <a:ext cx="4128897" cy="2745278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479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80666" y="1954413"/>
            <a:ext cx="415424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Who We Are</a:t>
            </a:r>
          </a:p>
          <a:p>
            <a:pPr lvl="1"/>
            <a:r>
              <a:rPr lang="en-US" dirty="0"/>
              <a:t>Direct Support Organization  </a:t>
            </a:r>
            <a:br>
              <a:rPr lang="en-US" dirty="0"/>
            </a:br>
            <a:r>
              <a:rPr lang="en-US" dirty="0"/>
              <a:t>of Florida Department of Veterans’ Affairs (FDVA)</a:t>
            </a:r>
            <a:endParaRPr lang="en-US" b="1" dirty="0"/>
          </a:p>
          <a:p>
            <a:pPr lvl="1"/>
            <a:r>
              <a:rPr lang="en-US" dirty="0"/>
              <a:t>501(c)(3) Nonprofit</a:t>
            </a:r>
          </a:p>
          <a:p>
            <a:r>
              <a:rPr lang="en-US" b="1" dirty="0"/>
              <a:t>Important Veteran Needs</a:t>
            </a:r>
          </a:p>
          <a:p>
            <a:pPr lvl="1"/>
            <a:r>
              <a:rPr lang="en-US" dirty="0"/>
              <a:t>Suicide Prevention</a:t>
            </a:r>
          </a:p>
          <a:p>
            <a:pPr lvl="1"/>
            <a:r>
              <a:rPr lang="en-US" dirty="0"/>
              <a:t>Crisis Center Support</a:t>
            </a:r>
          </a:p>
          <a:p>
            <a:pPr lvl="1"/>
            <a:r>
              <a:rPr lang="en-US" dirty="0"/>
              <a:t>Mental Healthcare</a:t>
            </a:r>
          </a:p>
          <a:p>
            <a:pPr lvl="1"/>
            <a:r>
              <a:rPr lang="en-US" dirty="0"/>
              <a:t>Aging Veterans Support</a:t>
            </a:r>
          </a:p>
          <a:p>
            <a:pPr lvl="1"/>
            <a:r>
              <a:rPr lang="en-US" dirty="0"/>
              <a:t>Benefits Education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Wellness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8" y="678624"/>
            <a:ext cx="7543800" cy="1275789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2450" y="2623578"/>
            <a:ext cx="3886200" cy="24692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57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88394"/>
            <a:ext cx="3886200" cy="380634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Serving All Florida Veterans</a:t>
            </a:r>
            <a:endParaRPr lang="en-US" dirty="0"/>
          </a:p>
          <a:p>
            <a:pPr lvl="1"/>
            <a:r>
              <a:rPr lang="en-US" sz="2200" dirty="0"/>
              <a:t>Represents Nearly 1.6 million Florida and Families</a:t>
            </a:r>
          </a:p>
          <a:p>
            <a:pPr lvl="2"/>
            <a:r>
              <a:rPr lang="en-US" sz="2200" dirty="0"/>
              <a:t>All Service Branches</a:t>
            </a:r>
          </a:p>
          <a:p>
            <a:pPr lvl="2"/>
            <a:r>
              <a:rPr lang="en-US" sz="2200" dirty="0"/>
              <a:t>All Service Eras</a:t>
            </a:r>
          </a:p>
          <a:p>
            <a:pPr lvl="3"/>
            <a:r>
              <a:rPr lang="en-US" sz="2200" dirty="0"/>
              <a:t>World War II</a:t>
            </a:r>
          </a:p>
          <a:p>
            <a:pPr lvl="3"/>
            <a:r>
              <a:rPr lang="en-US" sz="2200" dirty="0"/>
              <a:t>Korea</a:t>
            </a:r>
          </a:p>
          <a:p>
            <a:pPr lvl="3"/>
            <a:r>
              <a:rPr lang="en-US" sz="2200" dirty="0"/>
              <a:t>Vietnam</a:t>
            </a:r>
          </a:p>
          <a:p>
            <a:pPr lvl="3"/>
            <a:r>
              <a:rPr lang="en-US" sz="2200" dirty="0"/>
              <a:t>Cold War</a:t>
            </a:r>
          </a:p>
          <a:p>
            <a:pPr lvl="3"/>
            <a:r>
              <a:rPr lang="en-US" sz="2200" dirty="0"/>
              <a:t>Global War on Terror</a:t>
            </a:r>
          </a:p>
          <a:p>
            <a:pPr lvl="1"/>
            <a:r>
              <a:rPr lang="en-US" sz="2200" dirty="0"/>
              <a:t>FVF Aids “All Veteran, All Era’s”</a:t>
            </a:r>
          </a:p>
          <a:p>
            <a:pPr lvl="2"/>
            <a:r>
              <a:rPr lang="en-US" sz="2200" dirty="0"/>
              <a:t>30% Rural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731953"/>
            <a:ext cx="4400488" cy="22525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99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5349" y="2226470"/>
            <a:ext cx="4193951" cy="413569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Serving All Florida Veterans</a:t>
            </a:r>
            <a:endParaRPr lang="en-US" dirty="0"/>
          </a:p>
          <a:p>
            <a:pPr lvl="1"/>
            <a:r>
              <a:rPr lang="en-US" sz="2900" dirty="0"/>
              <a:t>95% donations to Florida Veterans </a:t>
            </a:r>
          </a:p>
          <a:p>
            <a:pPr lvl="1"/>
            <a:r>
              <a:rPr lang="en-US" sz="2900" dirty="0"/>
              <a:t>Reach 28,000 Florida Veterans Every Month</a:t>
            </a:r>
          </a:p>
          <a:p>
            <a:pPr lvl="1"/>
            <a:r>
              <a:rPr lang="en-US" sz="2900" dirty="0"/>
              <a:t>Represents Veterans through the Florida Veteran’s Council</a:t>
            </a:r>
          </a:p>
          <a:p>
            <a:pPr lvl="2"/>
            <a:r>
              <a:rPr lang="en-US" sz="2900" dirty="0"/>
              <a:t>Florida Veterans Service Organizations (VSO’s)</a:t>
            </a:r>
          </a:p>
          <a:p>
            <a:pPr lvl="3"/>
            <a:r>
              <a:rPr lang="en-US" sz="2900" dirty="0"/>
              <a:t>67 Counties</a:t>
            </a:r>
          </a:p>
          <a:p>
            <a:pPr lvl="3"/>
            <a:r>
              <a:rPr lang="en-US" sz="2900" dirty="0"/>
              <a:t>135 County Veterans Service Officers</a:t>
            </a:r>
          </a:p>
          <a:p>
            <a:pPr lvl="1"/>
            <a:r>
              <a:rPr lang="en-US" sz="2900" dirty="0"/>
              <a:t>Advocates via Legislative Action</a:t>
            </a:r>
          </a:p>
          <a:p>
            <a:pPr lvl="1"/>
            <a:r>
              <a:rPr lang="en-US" sz="2900" dirty="0"/>
              <a:t>Provides Education and Relief Resources to Florida Veterans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8" y="2904232"/>
            <a:ext cx="4320932" cy="1593652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454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975" y="2226469"/>
            <a:ext cx="4017538" cy="4380393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Making A Difference in the Lives of Veterans</a:t>
            </a:r>
          </a:p>
          <a:p>
            <a:endParaRPr lang="en-US" sz="3800" b="1" dirty="0"/>
          </a:p>
          <a:p>
            <a:pPr lvl="1"/>
            <a:r>
              <a:rPr lang="en-US" sz="3400" dirty="0"/>
              <a:t>$1.25 million grant</a:t>
            </a:r>
          </a:p>
          <a:p>
            <a:pPr lvl="2"/>
            <a:r>
              <a:rPr lang="en-US" sz="3400" dirty="0"/>
              <a:t>$800,000 to 900+ Veterans for Emergency Financial Assistance</a:t>
            </a:r>
          </a:p>
          <a:p>
            <a:pPr lvl="2"/>
            <a:r>
              <a:rPr lang="en-US" sz="3400" dirty="0"/>
              <a:t>5% Administration</a:t>
            </a:r>
          </a:p>
          <a:p>
            <a:pPr lvl="2"/>
            <a:r>
              <a:rPr lang="en-US" sz="3400" dirty="0"/>
              <a:t>Disaster Relief</a:t>
            </a:r>
          </a:p>
          <a:p>
            <a:pPr lvl="2"/>
            <a:r>
              <a:rPr lang="en-US" sz="3400" dirty="0"/>
              <a:t>Mental Health/PTSD</a:t>
            </a:r>
          </a:p>
          <a:p>
            <a:pPr lvl="2"/>
            <a:r>
              <a:rPr lang="en-US" sz="3400" dirty="0"/>
              <a:t>Homeless Veteran</a:t>
            </a:r>
            <a:br>
              <a:rPr lang="en-US" sz="3400" dirty="0"/>
            </a:br>
            <a:r>
              <a:rPr lang="en-US" sz="3400" dirty="0"/>
              <a:t>Stand Downs</a:t>
            </a:r>
          </a:p>
          <a:p>
            <a:pPr lvl="2"/>
            <a:r>
              <a:rPr lang="en-US" sz="3400" dirty="0"/>
              <a:t>Veterans Hall </a:t>
            </a:r>
            <a:r>
              <a:rPr lang="en-US" sz="3400"/>
              <a:t>of Fame</a:t>
            </a:r>
          </a:p>
          <a:p>
            <a:pPr marL="914400" lvl="2" indent="0">
              <a:buNone/>
            </a:pP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6" y="2967789"/>
            <a:ext cx="4572310" cy="2104713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02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599" y="2226469"/>
            <a:ext cx="3886200" cy="3736449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5 Star Vet Center Mental Health Grant Match</a:t>
            </a:r>
          </a:p>
          <a:p>
            <a:pPr lvl="1"/>
            <a:r>
              <a:rPr lang="en-US" dirty="0"/>
              <a:t>NE FL Women Veterans</a:t>
            </a:r>
          </a:p>
          <a:p>
            <a:pPr lvl="1"/>
            <a:r>
              <a:rPr lang="en-US" dirty="0"/>
              <a:t>Veteran Needs Assessment</a:t>
            </a:r>
          </a:p>
          <a:p>
            <a:pPr lvl="1"/>
            <a:r>
              <a:rPr lang="en-US" dirty="0"/>
              <a:t>Funeral Homes </a:t>
            </a:r>
          </a:p>
          <a:p>
            <a:pPr lvl="1"/>
            <a:r>
              <a:rPr lang="en-US" dirty="0"/>
              <a:t>Aging Veterans Relief</a:t>
            </a:r>
          </a:p>
          <a:p>
            <a:pPr lvl="1"/>
            <a:r>
              <a:rPr lang="en-US" dirty="0"/>
              <a:t>Assisted DAV Transport </a:t>
            </a:r>
          </a:p>
          <a:p>
            <a:pPr lvl="2"/>
            <a:r>
              <a:rPr lang="en-US" sz="2400" dirty="0"/>
              <a:t>7,701 Veterans</a:t>
            </a:r>
          </a:p>
          <a:p>
            <a:pPr lvl="2"/>
            <a:r>
              <a:rPr lang="en-US" sz="2400" dirty="0"/>
              <a:t>192,814 Miles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9" y="2500313"/>
            <a:ext cx="2146085" cy="31075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024" y="2498992"/>
            <a:ext cx="2240756" cy="311017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780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1550" y="2395536"/>
            <a:ext cx="3886200" cy="41598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Current Initiatives </a:t>
            </a:r>
          </a:p>
          <a:p>
            <a:pPr lvl="1"/>
            <a:r>
              <a:rPr lang="en-US" sz="2600" dirty="0"/>
              <a:t>Educate 3,100 FL ALF Administrators in Veteran Benefits</a:t>
            </a:r>
          </a:p>
          <a:p>
            <a:pPr lvl="1"/>
            <a:r>
              <a:rPr lang="en-US" sz="2600" dirty="0"/>
              <a:t>Teaming with In home Health Care to keep Veterans at home</a:t>
            </a:r>
          </a:p>
          <a:p>
            <a:pPr lvl="2"/>
            <a:r>
              <a:rPr lang="en-US" sz="2600" dirty="0"/>
              <a:t>Potential $1 </a:t>
            </a:r>
            <a:r>
              <a:rPr lang="en-US" sz="2600" dirty="0" err="1"/>
              <a:t>Bil</a:t>
            </a:r>
            <a:r>
              <a:rPr lang="en-US" sz="2600" dirty="0"/>
              <a:t> in Benefits</a:t>
            </a:r>
          </a:p>
          <a:p>
            <a:pPr lvl="1"/>
            <a:r>
              <a:rPr lang="en-US" dirty="0"/>
              <a:t>Suicide Prevention / Crisis Centers / Managing Entities / Mental Health /Opioid Addiction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50680"/>
            <a:ext cx="7543800" cy="127578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6592" y="2751832"/>
            <a:ext cx="4534958" cy="2550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779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E2728BA40BBF43B762D1CF60DFAC4F" ma:contentTypeVersion="8" ma:contentTypeDescription="Create a new document." ma:contentTypeScope="" ma:versionID="9ff91a7890fb7af266b3544767ee816a">
  <xsd:schema xmlns:xsd="http://www.w3.org/2001/XMLSchema" xmlns:xs="http://www.w3.org/2001/XMLSchema" xmlns:p="http://schemas.microsoft.com/office/2006/metadata/properties" xmlns:ns3="dd93c056-c743-4029-9024-a083613a254a" targetNamespace="http://schemas.microsoft.com/office/2006/metadata/properties" ma:root="true" ma:fieldsID="28408c6643905fb38974b210c36e998f" ns3:_="">
    <xsd:import namespace="dd93c056-c743-4029-9024-a083613a2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3c056-c743-4029-9024-a083613a2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BCE8F-DCDE-4A13-8266-E19F4AB26E3E}">
  <ds:schemaRefs>
    <ds:schemaRef ds:uri="http://schemas.microsoft.com/office/infopath/2007/PartnerControls"/>
    <ds:schemaRef ds:uri="dd93c056-c743-4029-9024-a083613a254a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DC2E60-721D-454A-BA20-CC7565870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BB02BA-6EC1-4F0B-98D6-FE01E41E9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93c056-c743-4029-9024-a083613a2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397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Early</dc:creator>
  <cp:lastModifiedBy>Terry Cowan</cp:lastModifiedBy>
  <cp:revision>22</cp:revision>
  <cp:lastPrinted>2018-06-12T14:38:44Z</cp:lastPrinted>
  <dcterms:created xsi:type="dcterms:W3CDTF">2018-03-13T15:34:11Z</dcterms:created>
  <dcterms:modified xsi:type="dcterms:W3CDTF">2019-11-13T20:32:02Z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0x010100E8E2728BA40BBF43B762D1CF60DFAC4F</vt:lpwstr>
  </property>
</Properties>
</file>